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19"/>
  </p:notesMasterIdLst>
  <p:sldIdLst>
    <p:sldId id="609" r:id="rId2"/>
    <p:sldId id="610" r:id="rId3"/>
    <p:sldId id="611" r:id="rId4"/>
    <p:sldId id="613" r:id="rId5"/>
    <p:sldId id="587" r:id="rId6"/>
    <p:sldId id="599" r:id="rId7"/>
    <p:sldId id="614" r:id="rId8"/>
    <p:sldId id="612" r:id="rId9"/>
    <p:sldId id="602" r:id="rId10"/>
    <p:sldId id="603" r:id="rId11"/>
    <p:sldId id="589" r:id="rId12"/>
    <p:sldId id="605" r:id="rId13"/>
    <p:sldId id="606" r:id="rId14"/>
    <p:sldId id="601" r:id="rId15"/>
    <p:sldId id="594" r:id="rId16"/>
    <p:sldId id="607" r:id="rId17"/>
    <p:sldId id="608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2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2164">
          <p15:clr>
            <a:srgbClr val="A4A3A4"/>
          </p15:clr>
        </p15:guide>
        <p15:guide id="6" orient="horz" pos="18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EB7D0F-2771-E0FF-B578-F33E77E03A97}" name="Marja Koskela" initials="MK" userId="Marja Koskel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686FB-8F15-4806-A4BE-EAC3FB858B8B}" v="37" dt="2023-01-24T09:38:27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4" y="67"/>
      </p:cViewPr>
      <p:guideLst>
        <p:guide orient="horz" pos="1280"/>
        <p:guide pos="2880"/>
        <p:guide orient="horz" pos="1720"/>
        <p:guide orient="horz" pos="1620"/>
        <p:guide orient="horz" pos="2164"/>
        <p:guide orient="horz" pos="1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C1B77-D1A6-4241-8707-19ECB60315C0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16818-05A6-43A9-9372-346E1820C2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851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Rekisteri</a:t>
            </a:r>
          </a:p>
          <a:p>
            <a:r>
              <a:rPr lang="fi-FI" dirty="0"/>
              <a:t>Laki, laissa</a:t>
            </a:r>
          </a:p>
          <a:p>
            <a:r>
              <a:rPr lang="fi-FI" dirty="0"/>
              <a:t>Säätää, säädetty</a:t>
            </a:r>
          </a:p>
          <a:p>
            <a:r>
              <a:rPr lang="fi-FI" dirty="0"/>
              <a:t>Opetushallitus</a:t>
            </a:r>
          </a:p>
          <a:p>
            <a:r>
              <a:rPr lang="fi-FI" dirty="0"/>
              <a:t>Palvelu</a:t>
            </a:r>
          </a:p>
          <a:p>
            <a:r>
              <a:rPr lang="fi-FI" dirty="0" err="1"/>
              <a:t>opinto|suoritus</a:t>
            </a:r>
            <a:endParaRPr lang="fi-FI" dirty="0"/>
          </a:p>
          <a:p>
            <a:r>
              <a:rPr lang="fi-FI" dirty="0"/>
              <a:t>Tutkinto, tutkinnoista</a:t>
            </a:r>
          </a:p>
          <a:p>
            <a:r>
              <a:rPr lang="fi-FI" dirty="0" err="1"/>
              <a:t>Päättö|todistus</a:t>
            </a:r>
            <a:endParaRPr lang="fi-FI" dirty="0"/>
          </a:p>
          <a:p>
            <a:r>
              <a:rPr lang="fi-FI" dirty="0" err="1"/>
              <a:t>Tutkinto|todistus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128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Viranomainen</a:t>
            </a:r>
          </a:p>
          <a:p>
            <a:r>
              <a:rPr lang="fi-FI" dirty="0" err="1"/>
              <a:t>Tilasto|keskus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507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Perua</a:t>
            </a:r>
          </a:p>
          <a:p>
            <a:r>
              <a:rPr lang="fi-FI" dirty="0"/>
              <a:t>Suostumus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Poistaa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Hyväksilukea</a:t>
            </a: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Opinto, opinnot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0466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Suostumus|lomake</a:t>
            </a:r>
            <a:endParaRPr lang="fi-FI" dirty="0"/>
          </a:p>
          <a:p>
            <a:r>
              <a:rPr lang="fi-FI" dirty="0"/>
              <a:t>Säilyttää</a:t>
            </a:r>
          </a:p>
          <a:p>
            <a:r>
              <a:rPr lang="fi-FI" dirty="0"/>
              <a:t>Antaa, antamasi</a:t>
            </a:r>
          </a:p>
          <a:p>
            <a:r>
              <a:rPr lang="fi-FI" dirty="0"/>
              <a:t>Pysyvästi</a:t>
            </a:r>
          </a:p>
          <a:p>
            <a:r>
              <a:rPr lang="fi-FI" dirty="0"/>
              <a:t>Tietoturvallisesti</a:t>
            </a:r>
          </a:p>
          <a:p>
            <a:r>
              <a:rPr lang="fi-FI" dirty="0"/>
              <a:t>ulkopuolinen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751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1333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Osaaminen</a:t>
            </a:r>
          </a:p>
          <a:p>
            <a:r>
              <a:rPr lang="fi-FI" dirty="0"/>
              <a:t>Arviointi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14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Osaaminen</a:t>
            </a:r>
          </a:p>
          <a:p>
            <a:r>
              <a:rPr lang="fi-FI" dirty="0"/>
              <a:t>Arviointi</a:t>
            </a:r>
          </a:p>
          <a:p>
            <a:r>
              <a:rPr lang="fi-FI" dirty="0"/>
              <a:t>Perustua</a:t>
            </a:r>
          </a:p>
          <a:p>
            <a:r>
              <a:rPr lang="fi-FI" dirty="0"/>
              <a:t>Tavoite</a:t>
            </a:r>
          </a:p>
          <a:p>
            <a:r>
              <a:rPr lang="fi-FI" dirty="0" err="1"/>
              <a:t>Arviointi|kriteeri</a:t>
            </a:r>
            <a:endParaRPr lang="fi-FI" dirty="0"/>
          </a:p>
          <a:p>
            <a:r>
              <a:rPr lang="fi-FI" dirty="0"/>
              <a:t>Kouluttaja</a:t>
            </a:r>
          </a:p>
          <a:p>
            <a:r>
              <a:rPr lang="fi-FI" dirty="0"/>
              <a:t>Osallistuja</a:t>
            </a:r>
          </a:p>
          <a:p>
            <a:r>
              <a:rPr lang="fi-FI" dirty="0"/>
              <a:t>tulos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0664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Tyytyväinen</a:t>
            </a:r>
          </a:p>
          <a:p>
            <a:r>
              <a:rPr lang="fi-FI" dirty="0"/>
              <a:t>Oikeus</a:t>
            </a:r>
          </a:p>
          <a:p>
            <a:r>
              <a:rPr lang="fi-FI" dirty="0"/>
              <a:t>Valitus</a:t>
            </a:r>
          </a:p>
          <a:p>
            <a:r>
              <a:rPr lang="fi-FI" dirty="0"/>
              <a:t>Ratkaisu</a:t>
            </a:r>
          </a:p>
          <a:p>
            <a:r>
              <a:rPr lang="fi-FI" dirty="0"/>
              <a:t>Päätös</a:t>
            </a:r>
          </a:p>
          <a:p>
            <a:r>
              <a:rPr lang="fi-FI" dirty="0"/>
              <a:t>Vaatia</a:t>
            </a:r>
          </a:p>
          <a:p>
            <a:r>
              <a:rPr lang="fi-FI" dirty="0" err="1"/>
              <a:t>Alue|hallinto|virasto</a:t>
            </a:r>
            <a:r>
              <a:rPr lang="fi-FI" dirty="0"/>
              <a:t> (</a:t>
            </a:r>
            <a:r>
              <a:rPr lang="fi-FI" dirty="0" err="1"/>
              <a:t>avi</a:t>
            </a:r>
            <a:r>
              <a:rPr lang="fi-FI" dirty="0"/>
              <a:t>)</a:t>
            </a:r>
          </a:p>
          <a:p>
            <a:r>
              <a:rPr lang="fi-FI" dirty="0"/>
              <a:t>Oikaisu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64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Hyöty</a:t>
            </a:r>
          </a:p>
          <a:p>
            <a:r>
              <a:rPr lang="fi-FI" dirty="0"/>
              <a:t>Opintosuoritus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Tallentaa</a:t>
            </a:r>
          </a:p>
          <a:p>
            <a:r>
              <a:rPr lang="fi-FI" dirty="0"/>
              <a:t>Valmis, valmiit</a:t>
            </a:r>
          </a:p>
          <a:p>
            <a:r>
              <a:rPr lang="fi-FI" dirty="0"/>
              <a:t>Kirjautuminen</a:t>
            </a:r>
          </a:p>
          <a:p>
            <a:r>
              <a:rPr lang="fi-FI" dirty="0" err="1"/>
              <a:t>Verkko|pankki|tunnus</a:t>
            </a:r>
            <a:endParaRPr lang="fi-FI" dirty="0"/>
          </a:p>
          <a:p>
            <a:r>
              <a:rPr lang="fi-FI" dirty="0"/>
              <a:t>Hakemus, hakemukset</a:t>
            </a:r>
          </a:p>
          <a:p>
            <a:r>
              <a:rPr lang="fi-FI" dirty="0"/>
              <a:t>Korkeakoulu</a:t>
            </a:r>
          </a:p>
          <a:p>
            <a:r>
              <a:rPr lang="fi-FI" dirty="0"/>
              <a:t>antaa lupa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24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Vertailla</a:t>
            </a:r>
          </a:p>
          <a:p>
            <a:r>
              <a:rPr lang="fi-FI" dirty="0"/>
              <a:t>Osaaminen</a:t>
            </a:r>
          </a:p>
          <a:p>
            <a:r>
              <a:rPr lang="fi-FI" dirty="0" err="1"/>
              <a:t>Aikasempi</a:t>
            </a:r>
            <a:r>
              <a:rPr lang="fi-FI" dirty="0"/>
              <a:t> (aikaisemmin, ennen)</a:t>
            </a:r>
          </a:p>
          <a:p>
            <a:r>
              <a:rPr lang="fi-FI" dirty="0"/>
              <a:t>Hyväksyä</a:t>
            </a:r>
          </a:p>
          <a:p>
            <a:r>
              <a:rPr lang="fi-FI" dirty="0"/>
              <a:t>Hyväksiluku, lukea hyväksi</a:t>
            </a:r>
          </a:p>
          <a:p>
            <a:r>
              <a:rPr lang="fi-FI" dirty="0"/>
              <a:t>Virallinen</a:t>
            </a:r>
          </a:p>
          <a:p>
            <a:r>
              <a:rPr lang="fi-FI" dirty="0"/>
              <a:t>Tallessa</a:t>
            </a:r>
          </a:p>
          <a:p>
            <a:r>
              <a:rPr lang="fi-FI" dirty="0" err="1"/>
              <a:t>Opinto|polku</a:t>
            </a:r>
            <a:endParaRPr lang="fi-FI" dirty="0"/>
          </a:p>
          <a:p>
            <a:r>
              <a:rPr lang="fi-FI" dirty="0"/>
              <a:t>Kuvailla</a:t>
            </a:r>
          </a:p>
          <a:p>
            <a:r>
              <a:rPr lang="fi-FI" dirty="0" err="1"/>
              <a:t>Palkka|neuvottelu</a:t>
            </a:r>
            <a:endParaRPr lang="fi-FI" dirty="0"/>
          </a:p>
          <a:p>
            <a:r>
              <a:rPr lang="fi-FI" dirty="0"/>
              <a:t>Edetä</a:t>
            </a:r>
          </a:p>
          <a:p>
            <a:r>
              <a:rPr lang="fi-FI" dirty="0"/>
              <a:t>Ura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69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Tietovaranto = rekisteri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624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Opinto|suoritus</a:t>
            </a:r>
            <a:endParaRPr lang="fi-FI" dirty="0"/>
          </a:p>
          <a:p>
            <a:r>
              <a:rPr lang="fi-FI" dirty="0" err="1"/>
              <a:t>Henkilöllisyys|todistus</a:t>
            </a:r>
            <a:endParaRPr lang="fi-FI" dirty="0"/>
          </a:p>
          <a:p>
            <a:r>
              <a:rPr lang="fi-FI" dirty="0"/>
              <a:t>Kouluttaja</a:t>
            </a:r>
          </a:p>
          <a:p>
            <a:r>
              <a:rPr lang="fi-FI" dirty="0"/>
              <a:t>Henkilöllisyys</a:t>
            </a:r>
          </a:p>
          <a:p>
            <a:r>
              <a:rPr lang="fi-FI" dirty="0" err="1"/>
              <a:t>Henkilö|tunnus</a:t>
            </a:r>
            <a:endParaRPr lang="fi-FI" dirty="0"/>
          </a:p>
          <a:p>
            <a:r>
              <a:rPr lang="fi-FI" dirty="0" err="1"/>
              <a:t>Suostumus|lomake</a:t>
            </a:r>
            <a:endParaRPr lang="fi-FI" dirty="0"/>
          </a:p>
          <a:p>
            <a:r>
              <a:rPr lang="fi-FI" dirty="0"/>
              <a:t>Suostua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436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Opinto|suoritus</a:t>
            </a:r>
            <a:endParaRPr lang="fi-FI" dirty="0"/>
          </a:p>
          <a:p>
            <a:r>
              <a:rPr lang="fi-FI" dirty="0"/>
              <a:t>Sähköinen</a:t>
            </a:r>
          </a:p>
          <a:p>
            <a:r>
              <a:rPr lang="fi-FI" dirty="0" err="1"/>
              <a:t>Suostumus|lomake</a:t>
            </a:r>
            <a:endParaRPr lang="fi-FI" dirty="0"/>
          </a:p>
          <a:p>
            <a:r>
              <a:rPr lang="fi-FI" dirty="0" err="1"/>
              <a:t>Pankki|tunnukset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9257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Kouluttaja</a:t>
            </a:r>
          </a:p>
          <a:p>
            <a:r>
              <a:rPr lang="fi-FI" dirty="0"/>
              <a:t>Hyväksytty</a:t>
            </a:r>
          </a:p>
          <a:p>
            <a:r>
              <a:rPr lang="fi-FI" dirty="0"/>
              <a:t>Suoritus</a:t>
            </a:r>
          </a:p>
          <a:p>
            <a:r>
              <a:rPr lang="fi-FI" dirty="0" err="1"/>
              <a:t>Hyväsyä</a:t>
            </a:r>
            <a:endParaRPr lang="fi-FI" dirty="0"/>
          </a:p>
          <a:p>
            <a:r>
              <a:rPr lang="fi-FI" dirty="0"/>
              <a:t>Hylätä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14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Laajuus</a:t>
            </a:r>
          </a:p>
          <a:p>
            <a:r>
              <a:rPr lang="fi-FI" dirty="0" err="1"/>
              <a:t>Opinto|piste</a:t>
            </a:r>
            <a:endParaRPr lang="fi-FI" dirty="0"/>
          </a:p>
          <a:p>
            <a:r>
              <a:rPr lang="fi-FI" dirty="0" err="1"/>
              <a:t>Päättymis|päivä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134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Digi- ja </a:t>
            </a:r>
            <a:r>
              <a:rPr lang="fi-FI" dirty="0" err="1"/>
              <a:t>väestö|tieto|rekisteri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16818-05A6-43A9-9372-346E1820C26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319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1098" y="1582760"/>
            <a:ext cx="7645525" cy="1213247"/>
          </a:xfrm>
        </p:spPr>
        <p:txBody>
          <a:bodyPr lIns="0" anchor="ctr">
            <a:noAutofit/>
          </a:bodyPr>
          <a:lstStyle>
            <a:lvl1pPr algn="l">
              <a:lnSpc>
                <a:spcPct val="100000"/>
              </a:lnSpc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i-FI"/>
              <a:t>Otsikkodia–muokkaa otsikkoa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1098" y="2796007"/>
            <a:ext cx="7138581" cy="959081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alaotsikkoa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1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00" y="1728000"/>
            <a:ext cx="7151934" cy="1082343"/>
          </a:xfrm>
        </p:spPr>
        <p:txBody>
          <a:bodyPr lIns="0" anchor="t">
            <a:norm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Väliotsikkodia – muokkaa tekstiä</a:t>
            </a:r>
            <a:endParaRPr lang="en-US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3B237CD3-2670-6C4B-878E-0E1276E5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00" y="2880000"/>
            <a:ext cx="7143791" cy="431869"/>
          </a:xfrm>
        </p:spPr>
        <p:txBody>
          <a:bodyPr lIns="0"/>
          <a:lstStyle>
            <a:lvl1pPr marL="0" indent="0">
              <a:buNone/>
              <a:defRPr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1122922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9903" y="1546241"/>
            <a:ext cx="3505265" cy="1209014"/>
          </a:xfrm>
        </p:spPr>
        <p:txBody>
          <a:bodyPr lIns="0" anchor="t">
            <a:norm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Väliotsikkodia – muokkaa tekstiä</a:t>
            </a:r>
            <a:endParaRPr lang="en-US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3B237CD3-2670-6C4B-878E-0E1276E5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9902" y="2736000"/>
            <a:ext cx="3505266" cy="431869"/>
          </a:xfrm>
        </p:spPr>
        <p:txBody>
          <a:bodyPr lIns="0"/>
          <a:lstStyle>
            <a:lvl1pPr marL="0" indent="0">
              <a:buFontTx/>
              <a:buNone/>
              <a:defRPr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3DC6E-F625-4B42-BB5D-B3F25DD8B41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901784" y="1169234"/>
            <a:ext cx="4242216" cy="3564000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fi-FI"/>
              <a:t>Paikka valokuvalle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35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2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3495" y="1548000"/>
            <a:ext cx="3543226" cy="1209014"/>
          </a:xfrm>
        </p:spPr>
        <p:txBody>
          <a:bodyPr lIns="0" anchor="t">
            <a:norm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Väliotsikkodia – muokkaa tekstiä</a:t>
            </a:r>
            <a:endParaRPr lang="en-US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3B237CD3-2670-6C4B-878E-0E1276E5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3495" y="2736000"/>
            <a:ext cx="3543227" cy="431869"/>
          </a:xfrm>
        </p:spPr>
        <p:txBody>
          <a:bodyPr lIns="0"/>
          <a:lstStyle>
            <a:lvl1pPr marL="0" indent="0">
              <a:buNone/>
              <a:defRPr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3DC6E-F625-4B42-BB5D-B3F25DD8B41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74558" y="1169234"/>
            <a:ext cx="4242216" cy="3564000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fi-FI"/>
              <a:t>Paikka valokuvalle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38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 Otsikko, sisältö - Leve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384175"/>
            <a:ext cx="6479721" cy="865188"/>
          </a:xfrm>
        </p:spPr>
        <p:txBody>
          <a:bodyPr lIns="0"/>
          <a:lstStyle/>
          <a:p>
            <a:r>
              <a:rPr lang="fi-FI"/>
              <a:t>Muokkaa otsikkoa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650" y="1419225"/>
            <a:ext cx="8000999" cy="3240087"/>
          </a:xfr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Font typeface="Wingdings" pitchFamily="2" charset="2"/>
              <a:buChar char="§"/>
              <a:defRPr b="0"/>
            </a:lvl1pPr>
            <a:lvl2pPr>
              <a:defRPr/>
            </a:lvl2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F7F5F96-DB43-A043-87FC-D1C9EC830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DD6EE8-A635-1A4E-9AC9-0DE49FF84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37FC82-DC04-C342-B37F-B5F15BBC3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63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 Otsikkox2, sisältö - Leve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384175"/>
            <a:ext cx="6542133" cy="865188"/>
          </a:xfrm>
        </p:spPr>
        <p:txBody>
          <a:bodyPr lIns="0"/>
          <a:lstStyle/>
          <a:p>
            <a:r>
              <a:rPr lang="fi-FI"/>
              <a:t>Muokkaa otsikkoa	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2AC723-1BBF-6A45-9C05-E1DB420577B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55648" y="1903857"/>
            <a:ext cx="8001001" cy="2755456"/>
          </a:xfrm>
        </p:spPr>
        <p:txBody>
          <a:bodyPr lIns="0"/>
          <a:lstStyle>
            <a:lvl1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 b="0"/>
            </a:lvl1pPr>
          </a:lstStyle>
          <a:p>
            <a:pPr lvl="0"/>
            <a:r>
              <a:rPr lang="fi-FI" noProof="0"/>
              <a:t>Muokkaa tekstiä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DEE9AAA-F9D4-D842-8277-57263FFB8E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49" y="1419225"/>
            <a:ext cx="7813615" cy="39687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3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fi-FI"/>
              <a:t>Muokkaa alaotsikkoa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1C75BC0-325C-CE41-84D2-75A656C43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A348C57-5693-494A-8C0A-095113F2B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091C8B5-3C48-2344-BFE5-796EF0987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6456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 Otsikko, sisältö - 2 palst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384175"/>
            <a:ext cx="6352721" cy="865188"/>
          </a:xfrm>
        </p:spPr>
        <p:txBody>
          <a:bodyPr lIns="0"/>
          <a:lstStyle/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650" y="1419225"/>
            <a:ext cx="3724999" cy="3240088"/>
          </a:xfrm>
        </p:spPr>
        <p:txBody>
          <a:bodyPr lIns="0">
            <a:normAutofit/>
          </a:bodyPr>
          <a:lstStyle>
            <a:lvl1pPr>
              <a:defRPr sz="2000" baseline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tekstiä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2F9A228-092C-974B-933A-9F4EA50F60D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26824" y="1419225"/>
            <a:ext cx="3805989" cy="3240088"/>
          </a:xfrm>
        </p:spPr>
        <p:txBody>
          <a:bodyPr lIns="0">
            <a:normAutofit/>
          </a:bodyPr>
          <a:lstStyle>
            <a:lvl1pPr>
              <a:defRPr sz="2000" baseline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tekstiä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00593B4-177D-AE4C-922C-41DE0AC29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3D9AAC-57A0-6546-B5CC-87E5D3797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8406F4-5CAC-ED42-8489-A6031C41F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52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1 Otsikkox2, sisältö - 2 palst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384175"/>
            <a:ext cx="6352721" cy="865188"/>
          </a:xfrm>
        </p:spPr>
        <p:txBody>
          <a:bodyPr lIns="0"/>
          <a:lstStyle/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650" y="1903856"/>
            <a:ext cx="3724999" cy="2755456"/>
          </a:xfrm>
        </p:spPr>
        <p:txBody>
          <a:bodyPr lIns="0"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2000"/>
            </a:lvl1pPr>
            <a:lvl2pPr>
              <a:defRPr/>
            </a:lvl2pPr>
          </a:lstStyle>
          <a:p>
            <a:pPr lvl="0"/>
            <a:r>
              <a:rPr lang="fi-FI"/>
              <a:t>Muokkaa tekstiä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2D27B69-87C9-464D-9FE1-8335C885449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734306" y="1903856"/>
            <a:ext cx="3798507" cy="2755456"/>
          </a:xfrm>
        </p:spPr>
        <p:txBody>
          <a:bodyPr lIns="0"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2000"/>
            </a:lvl1pPr>
            <a:lvl2pPr marL="628650" indent="-285750">
              <a:buFont typeface="Wingdings" panose="05000000000000000000" pitchFamily="2" charset="2"/>
              <a:buChar char="§"/>
              <a:defRPr/>
            </a:lvl2pPr>
            <a:lvl3pPr marL="971550" indent="-28575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fi-FI"/>
              <a:t>Muokkaa tekstiä</a:t>
            </a:r>
            <a:endParaRPr lang="en-US"/>
          </a:p>
          <a:p>
            <a:pPr lvl="2"/>
            <a:endParaRPr lang="fi-FI"/>
          </a:p>
        </p:txBody>
      </p:sp>
      <p:sp>
        <p:nvSpPr>
          <p:cNvPr id="23" name="Tekstin paikkamerkki 4">
            <a:extLst>
              <a:ext uri="{FF2B5EF4-FFF2-40B4-BE49-F238E27FC236}">
                <a16:creationId xmlns:a16="http://schemas.microsoft.com/office/drawing/2014/main" id="{409D8398-75CA-0F43-94C8-955312C26F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50" y="1419225"/>
            <a:ext cx="3734136" cy="39687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3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fi-FI"/>
              <a:t>Muokkaa alaotsikkoa</a:t>
            </a:r>
          </a:p>
        </p:txBody>
      </p:sp>
      <p:sp>
        <p:nvSpPr>
          <p:cNvPr id="24" name="Tekstin paikkamerkki 4">
            <a:extLst>
              <a:ext uri="{FF2B5EF4-FFF2-40B4-BE49-F238E27FC236}">
                <a16:creationId xmlns:a16="http://schemas.microsoft.com/office/drawing/2014/main" id="{FB979287-7323-1641-8440-582A5232B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7608" y="1419225"/>
            <a:ext cx="3815206" cy="39687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3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fi-FI"/>
              <a:t>Muokkaa alaotsikkoa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78FBE7-B284-5146-9754-CC8F9E8A7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930F9FC-4024-CD49-9AA3-D389A4730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9D8A04-006A-8A43-AED8-13BD239C5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67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 Otsikko, sisältö - 1,5 palst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384175"/>
            <a:ext cx="6352721" cy="865188"/>
          </a:xfrm>
        </p:spPr>
        <p:txBody>
          <a:bodyPr lIns="0"/>
          <a:lstStyle/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649" y="1419225"/>
            <a:ext cx="5212889" cy="3240088"/>
          </a:xfrm>
        </p:spPr>
        <p:txBody>
          <a:bodyPr lIns="0">
            <a:normAutofit/>
          </a:bodyPr>
          <a:lstStyle>
            <a:lvl1pPr>
              <a:spcAft>
                <a:spcPts val="700"/>
              </a:spcAft>
              <a:defRPr sz="2300"/>
            </a:lvl1pPr>
            <a:lvl3pPr>
              <a:defRPr/>
            </a:lvl3pPr>
          </a:lstStyle>
          <a:p>
            <a:pPr lvl="0"/>
            <a:r>
              <a:rPr lang="fi-FI"/>
              <a:t>Muokkaa tekstiä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BAA1B7-804F-D146-B8CC-88AE894553B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9606" y="1433113"/>
            <a:ext cx="2547043" cy="3226199"/>
          </a:xfrm>
        </p:spPr>
        <p:txBody>
          <a:bodyPr lIns="0">
            <a:normAutofit/>
          </a:bodyPr>
          <a:lstStyle>
            <a:lvl1pPr marL="285750" indent="-285750">
              <a:spcAft>
                <a:spcPts val="500"/>
              </a:spcAft>
              <a:buFont typeface="Wingdings" pitchFamily="2" charset="2"/>
              <a:buChar char="§"/>
              <a:defRPr sz="2300"/>
            </a:lvl1pPr>
            <a:lvl2pPr>
              <a:defRPr/>
            </a:lvl2pPr>
          </a:lstStyle>
          <a:p>
            <a:pPr lvl="0"/>
            <a:r>
              <a:rPr lang="fi-FI"/>
              <a:t>Muokkaa tekstiä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5412D4D-6581-4846-9A4D-9BB50175F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E54EBB6-9C4B-2A4D-943C-9604F0FFE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A1A3639-E5C2-4A48-83A2-32F3D6B6A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82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1 Otsikkox2, sisältö - 1,5 palst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49" y="384175"/>
            <a:ext cx="6352722" cy="865188"/>
          </a:xfrm>
        </p:spPr>
        <p:txBody>
          <a:bodyPr lIns="0"/>
          <a:lstStyle/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649" y="1887537"/>
            <a:ext cx="5212889" cy="2771775"/>
          </a:xfrm>
        </p:spPr>
        <p:txBody>
          <a:bodyPr lIns="0">
            <a:normAutofit/>
          </a:bodyPr>
          <a:lstStyle>
            <a:lvl1pPr marL="285750" indent="-285750">
              <a:spcAft>
                <a:spcPts val="700"/>
              </a:spcAft>
              <a:buFont typeface="Wingdings" panose="05000000000000000000" pitchFamily="2" charset="2"/>
              <a:buChar char="§"/>
              <a:defRPr sz="2000"/>
            </a:lvl1pPr>
            <a:lvl2pPr>
              <a:defRPr/>
            </a:lvl2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BAA1B7-804F-D146-B8CC-88AE894553B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9606" y="1901427"/>
            <a:ext cx="2547043" cy="2757886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/>
            </a:lvl2pPr>
          </a:lstStyle>
          <a:p>
            <a:pPr lvl="0"/>
            <a:r>
              <a:rPr lang="fi-FI"/>
              <a:t>Muokkaa tekstiä</a:t>
            </a:r>
            <a:endParaRPr lang="en-US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05A25789-D4F1-484B-B3AF-9534A3F94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49" y="1419225"/>
            <a:ext cx="7813615" cy="39687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3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fi-FI"/>
              <a:t>Muokkaa alaotsikkoa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DF9112A-1F31-4840-A2CB-F0F6FF0AA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6CC0D7-446C-0447-A95A-DF185C982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75F3138-4C55-2C45-85FE-84567C981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739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4">
          <p15:clr>
            <a:srgbClr val="FBAE40"/>
          </p15:clr>
        </p15:guide>
        <p15:guide id="2" orient="horz" pos="118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 Otsikko, sisältö, tila kaaviolle tm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384175"/>
            <a:ext cx="6352721" cy="865188"/>
          </a:xfrm>
        </p:spPr>
        <p:txBody>
          <a:bodyPr lIns="0"/>
          <a:lstStyle/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650" y="1419225"/>
            <a:ext cx="3724999" cy="3240088"/>
          </a:xfrm>
        </p:spPr>
        <p:txBody>
          <a:bodyPr l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fi-FI"/>
              <a:t>Muokkaa tekstiä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2FFB67D-7175-9F41-8314-09B0C209DD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16463" y="1419225"/>
            <a:ext cx="3816350" cy="3240088"/>
          </a:xfrm>
        </p:spPr>
        <p:txBody>
          <a:bodyPr l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fi-FI"/>
              <a:t>Paikka kaavioille, taulukolle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F209FD-FCBF-A74A-9E5E-7D8677B07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4BE982-BB00-0A4E-B763-7E7B56491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0B6AB14-2F68-C741-9801-DB1B754DA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9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384175"/>
            <a:ext cx="6479721" cy="865188"/>
          </a:xfrm>
        </p:spPr>
        <p:txBody>
          <a:bodyPr lIns="0"/>
          <a:lstStyle/>
          <a:p>
            <a:r>
              <a:rPr lang="fi-FI"/>
              <a:t>Muokkaa otsikkoa	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F7F5F96-DB43-A043-87FC-D1C9EC830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DD6EE8-A635-1A4E-9AC9-0DE49FF84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37FC82-DC04-C342-B37F-B5F15BBC3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578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384175"/>
            <a:ext cx="6352721" cy="86518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/>
              <a:t>Otsikko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419225"/>
            <a:ext cx="8002350" cy="324008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CDFA318-0064-8842-B7B7-FB7372804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A863F6B-DC46-7F48-8F85-609A878F9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3099FF-ABB4-F64B-9A74-8BDD17101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47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3" r:id="rId2"/>
    <p:sldLayoutId id="2147483681" r:id="rId3"/>
    <p:sldLayoutId id="2147483674" r:id="rId4"/>
    <p:sldLayoutId id="2147483682" r:id="rId5"/>
    <p:sldLayoutId id="2147483679" r:id="rId6"/>
    <p:sldLayoutId id="2147483684" r:id="rId7"/>
    <p:sldLayoutId id="2147483675" r:id="rId8"/>
    <p:sldLayoutId id="2147483696" r:id="rId9"/>
    <p:sldLayoutId id="2147483691" r:id="rId10"/>
    <p:sldLayoutId id="2147483693" r:id="rId11"/>
    <p:sldLayoutId id="2147483694" r:id="rId12"/>
    <p:sldLayoutId id="2147483677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>
              <a:lumMod val="75000"/>
              <a:lumOff val="25000"/>
            </a:schemeClr>
          </a:solidFill>
          <a:latin typeface="Rockwell" panose="02060603020205020403" pitchFamily="18" charset="0"/>
          <a:ea typeface="Roboto" panose="02000000000000000000" pitchFamily="2" charset="0"/>
          <a:cs typeface="Rockwell" panose="02060603020205020403" pitchFamily="18" charset="0"/>
        </a:defRPr>
      </a:lvl1pPr>
    </p:titleStyle>
    <p:bodyStyle>
      <a:lvl1pPr marL="285750" indent="-285750" algn="l" defTabSz="360000" rtl="0" eaLnBrk="1" fontAlgn="t" latinLnBrk="0" hangingPunct="1">
        <a:lnSpc>
          <a:spcPct val="100000"/>
        </a:lnSpc>
        <a:spcBef>
          <a:spcPts val="200"/>
        </a:spcBef>
        <a:spcAft>
          <a:spcPts val="500"/>
        </a:spcAft>
        <a:buClr>
          <a:srgbClr val="EB5F0A"/>
        </a:buClr>
        <a:buSzPct val="105000"/>
        <a:buFont typeface="Wingdings" panose="05000000000000000000" pitchFamily="2" charset="2"/>
        <a:buChar char="§"/>
        <a:tabLst>
          <a:tab pos="360000" algn="l"/>
          <a:tab pos="720000" algn="l"/>
        </a:tabLst>
        <a:defRPr lang="fi-FI" sz="23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200"/>
        </a:spcBef>
        <a:spcAft>
          <a:spcPts val="500"/>
        </a:spcAft>
        <a:buClr>
          <a:srgbClr val="EB5F0A"/>
        </a:buClr>
        <a:buSzPct val="105000"/>
        <a:buFont typeface="Wingdings" panose="05000000000000000000" pitchFamily="2" charset="2"/>
        <a:buChar char="§"/>
        <a:tabLst>
          <a:tab pos="360000" algn="l"/>
          <a:tab pos="720000" algn="l"/>
        </a:tabLst>
        <a:defRPr lang="fi-FI" sz="2000" kern="1200">
          <a:solidFill>
            <a:schemeClr val="tx1">
              <a:lumMod val="75000"/>
              <a:lumOff val="25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200"/>
        </a:spcBef>
        <a:spcAft>
          <a:spcPts val="500"/>
        </a:spcAft>
        <a:buClr>
          <a:srgbClr val="EB5F0A"/>
        </a:buClr>
        <a:buSzPct val="105000"/>
        <a:buFont typeface="Wingdings" panose="05000000000000000000" pitchFamily="2" charset="2"/>
        <a:buChar char="§"/>
        <a:tabLst>
          <a:tab pos="360000" algn="l"/>
          <a:tab pos="720000" algn="l"/>
        </a:tabLst>
        <a:defRPr lang="fi-FI" sz="1800" kern="1200">
          <a:solidFill>
            <a:schemeClr val="tx1">
              <a:lumMod val="75000"/>
              <a:lumOff val="25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200"/>
        </a:spcBef>
        <a:spcAft>
          <a:spcPts val="500"/>
        </a:spcAft>
        <a:buClr>
          <a:srgbClr val="EB5F0A"/>
        </a:buClr>
        <a:buSzPct val="105000"/>
        <a:buFontTx/>
        <a:buNone/>
        <a:tabLst>
          <a:tab pos="360000" algn="l"/>
          <a:tab pos="720000" algn="l"/>
        </a:tabLst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Clr>
          <a:srgbClr val="EB5F0A"/>
        </a:buClr>
        <a:buSzPct val="105000"/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6">
          <p15:clr>
            <a:srgbClr val="F26B43"/>
          </p15:clr>
        </p15:guide>
        <p15:guide id="2" orient="horz" pos="242">
          <p15:clr>
            <a:srgbClr val="F26B43"/>
          </p15:clr>
        </p15:guide>
        <p15:guide id="3" pos="5516">
          <p15:clr>
            <a:srgbClr val="F26B43"/>
          </p15:clr>
        </p15:guide>
        <p15:guide id="4" orient="horz" pos="599">
          <p15:clr>
            <a:srgbClr val="F26B43"/>
          </p15:clr>
        </p15:guide>
        <p15:guide id="5" orient="horz" pos="894">
          <p15:clr>
            <a:srgbClr val="F26B43"/>
          </p15:clr>
        </p15:guide>
        <p15:guide id="6" orient="horz" pos="3015">
          <p15:clr>
            <a:srgbClr val="F26B43"/>
          </p15:clr>
        </p15:guide>
        <p15:guide id="7" orient="horz" pos="787">
          <p15:clr>
            <a:srgbClr val="F26B43"/>
          </p15:clr>
        </p15:guide>
        <p15:guide id="8" pos="4694">
          <p15:clr>
            <a:srgbClr val="F26B43"/>
          </p15:clr>
        </p15:guide>
        <p15:guide id="9" orient="horz" pos="2935">
          <p15:clr>
            <a:srgbClr val="F26B43"/>
          </p15:clr>
        </p15:guide>
        <p15:guide id="10" pos="53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oma-opintopolk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oma-opintopolk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A9FFE3-B459-4335-83E0-D538114DA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Tietoa Koski-rekisteristä</a:t>
            </a:r>
            <a:br>
              <a:rPr lang="fi-FI" dirty="0"/>
            </a:br>
            <a:r>
              <a:rPr lang="fi-FI" dirty="0"/>
              <a:t>opiskelijalle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4F12C46-B740-4FD1-B62C-3DAF8CD0C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098" y="2796007"/>
            <a:ext cx="7138581" cy="1658229"/>
          </a:xfrm>
        </p:spPr>
        <p:txBody>
          <a:bodyPr>
            <a:normAutofit/>
          </a:bodyPr>
          <a:lstStyle/>
          <a:p>
            <a:r>
              <a:rPr lang="fi-FI" dirty="0"/>
              <a:t>Koski-tietovaranto eli Koski-rekisteri</a:t>
            </a:r>
          </a:p>
          <a:p>
            <a:r>
              <a:rPr lang="fi-FI" dirty="0"/>
              <a:t>Opintosuorituksen tallentaminen Koski-rekisteriin</a:t>
            </a:r>
          </a:p>
          <a:p>
            <a:r>
              <a:rPr lang="fi-FI" dirty="0"/>
              <a:t>Osaamisen arviointi</a:t>
            </a:r>
          </a:p>
          <a:p>
            <a:pPr algn="r"/>
            <a:r>
              <a:rPr lang="fi-FI" sz="1050" dirty="0"/>
              <a:t>1/23 Leea Välitalo (selkoversio)</a:t>
            </a:r>
          </a:p>
        </p:txBody>
      </p:sp>
    </p:spTree>
    <p:extLst>
      <p:ext uri="{BB962C8B-B14F-4D97-AF65-F5344CB8AC3E}">
        <p14:creationId xmlns:p14="http://schemas.microsoft.com/office/powerpoint/2010/main" val="337231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64ED9078-0850-4008-9CE1-E7AB5CBD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100" dirty="0">
                <a:latin typeface="Rockwell"/>
                <a:ea typeface="Roboto"/>
              </a:rPr>
              <a:t>Opetushallitus tallentaa seuraavat tiedot:</a:t>
            </a:r>
            <a:endParaRPr lang="fi-FI" sz="2100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5F6FD8FF-3928-428E-BF6C-C6A640D6954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5650" y="1398737"/>
            <a:ext cx="7196859" cy="3240088"/>
          </a:xfrm>
        </p:spPr>
        <p:txBody>
          <a:bodyPr vert="horz" lIns="0" tIns="45720" rIns="91440" bIns="45720" rtlCol="0" anchor="t">
            <a:normAutofit fontScale="92500"/>
          </a:bodyPr>
          <a:lstStyle/>
          <a:p>
            <a:r>
              <a:rPr lang="fi-FI" sz="2400" dirty="0"/>
              <a:t>Nimi</a:t>
            </a:r>
          </a:p>
          <a:p>
            <a:r>
              <a:rPr lang="fi-FI" sz="2400" dirty="0"/>
              <a:t>Kansalaisuus</a:t>
            </a:r>
          </a:p>
          <a:p>
            <a:r>
              <a:rPr lang="fi-FI" sz="2400" dirty="0"/>
              <a:t>Sukupuoli</a:t>
            </a:r>
          </a:p>
          <a:p>
            <a:r>
              <a:rPr lang="fi-FI" sz="2400" dirty="0"/>
              <a:t>Äidinkieli</a:t>
            </a:r>
          </a:p>
          <a:p>
            <a:r>
              <a:rPr lang="fi-FI" sz="2400" dirty="0">
                <a:ea typeface="Roboto"/>
              </a:rPr>
              <a:t>Yhteystiedot</a:t>
            </a:r>
          </a:p>
          <a:p>
            <a:endParaRPr lang="fi-FI" sz="2400" dirty="0">
              <a:ea typeface="Roboto"/>
            </a:endParaRPr>
          </a:p>
          <a:p>
            <a:pPr marL="0" indent="0">
              <a:buNone/>
            </a:pPr>
            <a:r>
              <a:rPr lang="fi-FI" sz="2400" spc="5" dirty="0">
                <a:effectLst/>
                <a:ea typeface="Times New Roman" panose="02020603050405020304" pitchFamily="18" charset="0"/>
                <a:cs typeface="Myriad Pro"/>
              </a:rPr>
              <a:t>Opetushallitus </a:t>
            </a:r>
            <a:r>
              <a:rPr lang="fi-FI" sz="2400" spc="5" dirty="0">
                <a:ea typeface="Times New Roman" panose="02020603050405020304" pitchFamily="18" charset="0"/>
                <a:cs typeface="Myriad Pro"/>
              </a:rPr>
              <a:t>saa n</a:t>
            </a:r>
            <a:r>
              <a:rPr lang="fi-FI" sz="2400" spc="5" dirty="0">
                <a:effectLst/>
                <a:ea typeface="Times New Roman" panose="02020603050405020304" pitchFamily="18" charset="0"/>
                <a:cs typeface="Myriad Pro"/>
              </a:rPr>
              <a:t>ämä tiedot Digi- ja väestötietorekisteristä.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534D1F-0F87-48AD-B68A-0305F27020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CAF46CE-9199-4F71-BE88-D419AD955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EABB7-5277-9E4A-B79A-8E2432D706F2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961C980D-707E-8868-1371-0CEF3536A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</p:spPr>
        <p:txBody>
          <a:bodyPr/>
          <a:lstStyle/>
          <a:p>
            <a:r>
              <a:rPr lang="fi-FI" dirty="0"/>
              <a:t>LV selko</a:t>
            </a:r>
          </a:p>
        </p:txBody>
      </p:sp>
    </p:spTree>
    <p:extLst>
      <p:ext uri="{BB962C8B-B14F-4D97-AF65-F5344CB8AC3E}">
        <p14:creationId xmlns:p14="http://schemas.microsoft.com/office/powerpoint/2010/main" val="360382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19C15E-7126-4845-9B72-0F2EB8B8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Kuka näkee tietosi?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C55FE2-F3BA-44AC-8FFC-C5E15021E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i-FI" sz="2400" b="0" i="0" dirty="0">
                <a:solidFill>
                  <a:srgbClr val="333333"/>
                </a:solidFill>
                <a:effectLst/>
              </a:rPr>
              <a:t>Yleensä vain sinä</a:t>
            </a:r>
            <a:endParaRPr lang="fi-FI" sz="2400" dirty="0">
              <a:solidFill>
                <a:srgbClr val="333333"/>
              </a:solidFill>
            </a:endParaRPr>
          </a:p>
          <a:p>
            <a:pPr algn="l"/>
            <a:r>
              <a:rPr lang="fi-FI" sz="2400" b="0" i="0" dirty="0">
                <a:solidFill>
                  <a:srgbClr val="333333"/>
                </a:solidFill>
                <a:effectLst/>
              </a:rPr>
              <a:t>Työväen Sivistysliitto näkee tämän kurssin tiedot.</a:t>
            </a:r>
          </a:p>
          <a:p>
            <a:pPr lvl="2"/>
            <a:r>
              <a:rPr lang="fi-FI" sz="1900" b="0" i="0" dirty="0">
                <a:solidFill>
                  <a:srgbClr val="333333"/>
                </a:solidFill>
                <a:effectLst/>
              </a:rPr>
              <a:t>Joskus viranomainen voi pyytää tietosi Työväen Sivistysliitolta.</a:t>
            </a:r>
          </a:p>
          <a:p>
            <a:pPr marL="1314450" lvl="3" indent="-285750">
              <a:buFont typeface="Arial" panose="020B0604020202020204" pitchFamily="34" charset="0"/>
              <a:buChar char="•"/>
            </a:pPr>
            <a:r>
              <a:rPr lang="fi-FI" sz="1300" b="0" i="0" dirty="0">
                <a:solidFill>
                  <a:srgbClr val="333333"/>
                </a:solidFill>
                <a:effectLst/>
              </a:rPr>
              <a:t>esimerkiksi Kela ja Tilastokeskus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D0187E-DF82-40D4-9923-F716AA4F48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47CBC12-43C4-4151-857F-92C9C9C2F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LV selko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0247077-F6A6-446E-8EB0-19E94B2EF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EABB7-5277-9E4A-B79A-8E2432D706F2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236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1F501F8-D3E1-457A-A200-BF1AF20F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84175"/>
            <a:ext cx="6352721" cy="865188"/>
          </a:xfrm>
        </p:spPr>
        <p:txBody>
          <a:bodyPr anchor="ctr">
            <a:normAutofit/>
          </a:bodyPr>
          <a:lstStyle/>
          <a:p>
            <a:r>
              <a:rPr lang="fi-FI" sz="2800" dirty="0"/>
              <a:t>Miten voit perua suostumuksesi?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02F4A6CB-7DAB-40AF-8B05-FA47237E6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650" y="1642394"/>
            <a:ext cx="3724999" cy="2793749"/>
          </a:xfr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33D9DF-80A5-4E23-A984-021D1320B9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16463" y="1419225"/>
            <a:ext cx="3816350" cy="3240088"/>
          </a:xfrm>
        </p:spPr>
        <p:txBody>
          <a:bodyPr vert="horz" lIns="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i-FI" sz="1900" dirty="0">
                <a:solidFill>
                  <a:schemeClr val="tx1"/>
                </a:solidFill>
                <a:effectLst/>
                <a:ea typeface="Roboto"/>
              </a:rPr>
              <a:t>Voit perua suostumuksen milloin haluat</a:t>
            </a:r>
            <a:r>
              <a:rPr lang="fi-FI" sz="1900" dirty="0">
                <a:solidFill>
                  <a:schemeClr val="tx1"/>
                </a:solidFill>
                <a:ea typeface="Roboto"/>
              </a:rPr>
              <a:t>. </a:t>
            </a:r>
            <a:endParaRPr lang="fi-FI" sz="1600" dirty="0">
              <a:effectLst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i-FI" sz="1900" dirty="0">
                <a:solidFill>
                  <a:schemeClr val="tx1"/>
                </a:solidFill>
                <a:ea typeface="Roboto"/>
              </a:rPr>
              <a:t>Ilmoita </a:t>
            </a:r>
            <a:r>
              <a:rPr lang="fi-FI" sz="1900" dirty="0">
                <a:solidFill>
                  <a:schemeClr val="tx1"/>
                </a:solidFill>
                <a:effectLst/>
                <a:ea typeface="Roboto"/>
              </a:rPr>
              <a:t>Opetushallitukselle Oma </a:t>
            </a:r>
            <a:r>
              <a:rPr lang="fi-FI" sz="1900" dirty="0">
                <a:solidFill>
                  <a:schemeClr val="tx1"/>
                </a:solidFill>
                <a:ea typeface="Roboto"/>
              </a:rPr>
              <a:t>opintopolku -nettisivulla, jos haluat perua suostumuksesi</a:t>
            </a:r>
            <a:r>
              <a:rPr lang="fi-FI" sz="1900" dirty="0">
                <a:solidFill>
                  <a:schemeClr val="tx1"/>
                </a:solidFill>
                <a:effectLst/>
                <a:ea typeface="Roboto"/>
              </a:rPr>
              <a:t>. </a:t>
            </a:r>
            <a:r>
              <a:rPr lang="fi-FI" sz="1900" dirty="0">
                <a:solidFill>
                  <a:schemeClr val="tx1"/>
                </a:solidFill>
                <a:ea typeface="Roboto"/>
              </a:rPr>
              <a:t>Silloin </a:t>
            </a:r>
            <a:r>
              <a:rPr lang="fi-FI" sz="1900" dirty="0">
                <a:solidFill>
                  <a:schemeClr val="tx1"/>
                </a:solidFill>
                <a:effectLst/>
                <a:ea typeface="Roboto"/>
              </a:rPr>
              <a:t>merkintä poistetaan.</a:t>
            </a:r>
            <a:r>
              <a:rPr lang="fi-FI" sz="1900" dirty="0">
                <a:solidFill>
                  <a:schemeClr val="tx1"/>
                </a:solidFill>
                <a:ea typeface="Roboto"/>
              </a:rPr>
              <a:t>  </a:t>
            </a:r>
            <a:endParaRPr lang="fi-FI" sz="1900" dirty="0">
              <a:solidFill>
                <a:schemeClr val="tx1"/>
              </a:solidFill>
              <a:effectLst/>
            </a:endParaRPr>
          </a:p>
          <a:p>
            <a:pPr lvl="1">
              <a:spcBef>
                <a:spcPts val="600"/>
              </a:spcBef>
            </a:pPr>
            <a:r>
              <a:rPr lang="fi-FI" sz="1600" dirty="0">
                <a:ea typeface="Roboto"/>
              </a:rPr>
              <a:t>Tietoa ei voi poistaa, jos toinen koulu on </a:t>
            </a:r>
            <a:r>
              <a:rPr lang="fi-FI" sz="1600" dirty="0" err="1">
                <a:ea typeface="Roboto"/>
              </a:rPr>
              <a:t>hyväksilukenut</a:t>
            </a:r>
            <a:r>
              <a:rPr lang="fi-FI" sz="1600" dirty="0">
                <a:ea typeface="Roboto"/>
              </a:rPr>
              <a:t> opintosuorituksesi osaksi muita opintoja.</a:t>
            </a:r>
            <a:endParaRPr lang="fi-FI" sz="1600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04B45D3A-B25E-4128-ABCE-C1F65760D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FE135F-9B4D-41B7-BED6-F57ED83B2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02EABB7-5277-9E4A-B79A-8E2432D706F2}" type="slidenum">
              <a:rPr lang="fi-FI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8948145-7FF5-AB08-D2BD-C0C2C279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</p:spPr>
        <p:txBody>
          <a:bodyPr/>
          <a:lstStyle/>
          <a:p>
            <a:r>
              <a:rPr lang="fi-FI" dirty="0"/>
              <a:t>LV selko</a:t>
            </a:r>
          </a:p>
        </p:txBody>
      </p:sp>
    </p:spTree>
    <p:extLst>
      <p:ext uri="{BB962C8B-B14F-4D97-AF65-F5344CB8AC3E}">
        <p14:creationId xmlns:p14="http://schemas.microsoft.com/office/powerpoint/2010/main" val="3071308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1221A8-2D4E-4745-BF11-88415046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Suostumuslomakkeen tallentaminen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3A7F8E-558A-4CE3-8A9D-8F6BBFA76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15" y="1289403"/>
            <a:ext cx="5212889" cy="3498796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i-FI" sz="2000" dirty="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Työväen Sivistysliitto </a:t>
            </a:r>
            <a:r>
              <a:rPr lang="fi-FI" sz="2000" dirty="0">
                <a:effectLst/>
                <a:latin typeface="Calibri"/>
                <a:ea typeface="Calibri" panose="020F0502020204030204" pitchFamily="34" charset="0"/>
                <a:cs typeface="Arial"/>
              </a:rPr>
              <a:t>säilyttää antamasi suostumuksen pysyvästi.</a:t>
            </a:r>
          </a:p>
          <a:p>
            <a:r>
              <a:rPr lang="fi-FI" sz="2000" dirty="0">
                <a:solidFill>
                  <a:schemeClr val="tx1"/>
                </a:solidFill>
                <a:ea typeface="Roboto"/>
              </a:rPr>
              <a:t>Suostumus tallennetaan tietoturvallisesti. Ulkopuoliset eivät siis näe tietojasi.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FDFD46F-1599-41BE-9607-4FE23B33F89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168419" y="1636272"/>
            <a:ext cx="2546350" cy="2546350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822344A-5243-4D0D-B659-5511B54E10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D5DF25-0DF7-4AAF-93EA-A141FB064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EABB7-5277-9E4A-B79A-8E2432D706F2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152E935-DA40-F3BD-A851-3D6F46231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</p:spPr>
        <p:txBody>
          <a:bodyPr/>
          <a:lstStyle/>
          <a:p>
            <a:r>
              <a:rPr lang="fi-FI" dirty="0"/>
              <a:t>LV selko</a:t>
            </a:r>
          </a:p>
        </p:txBody>
      </p:sp>
    </p:spTree>
    <p:extLst>
      <p:ext uri="{BB962C8B-B14F-4D97-AF65-F5344CB8AC3E}">
        <p14:creationId xmlns:p14="http://schemas.microsoft.com/office/powerpoint/2010/main" val="1060803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41B9AA-EA6B-4F57-9115-C4BC5B74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84175"/>
            <a:ext cx="6352721" cy="865188"/>
          </a:xfrm>
        </p:spPr>
        <p:txBody>
          <a:bodyPr anchor="ctr">
            <a:normAutofit fontScale="90000"/>
          </a:bodyPr>
          <a:lstStyle/>
          <a:p>
            <a:r>
              <a:rPr lang="fi-FI" dirty="0">
                <a:latin typeface="Rockwell"/>
                <a:ea typeface="Roboto"/>
              </a:rPr>
              <a:t>Voit katsoa omia tietojasi Oma opintopolku -nettisivulla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F0CBC0-31C2-4677-A346-4F3D3CE2F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85" y="1419223"/>
            <a:ext cx="5031666" cy="3340101"/>
          </a:xfrm>
        </p:spPr>
        <p:txBody>
          <a:bodyPr vert="horz" lIns="0" tIns="45720" rIns="91440" bIns="45720" rtlCol="0" anchor="t">
            <a:normAutofit lnSpcReduction="10000"/>
          </a:bodyPr>
          <a:lstStyle/>
          <a:p>
            <a:pPr marL="17145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1800" dirty="0">
                <a:effectLst/>
                <a:ea typeface="Roboto"/>
              </a:rPr>
              <a:t>Oma opintopolku </a:t>
            </a:r>
            <a:r>
              <a:rPr lang="fi-FI" sz="1800" dirty="0">
                <a:ea typeface="Roboto"/>
              </a:rPr>
              <a:t>-</a:t>
            </a:r>
            <a:r>
              <a:rPr lang="fi-FI" sz="1800" dirty="0">
                <a:effectLst/>
                <a:ea typeface="Roboto"/>
              </a:rPr>
              <a:t>nettisivu</a:t>
            </a:r>
            <a:r>
              <a:rPr lang="fi-FI" sz="1800" dirty="0">
                <a:ea typeface="Roboto"/>
                <a:cs typeface="Calibri"/>
              </a:rPr>
              <a:t>:</a:t>
            </a:r>
          </a:p>
          <a:p>
            <a:pPr marL="17145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1800" dirty="0">
                <a:ea typeface="Roboto"/>
                <a:cs typeface="Calibri"/>
                <a:hlinkClick r:id="rId3"/>
              </a:rPr>
              <a:t>https://opintopolku.fi/oma-opintopolku/</a:t>
            </a:r>
            <a:endParaRPr lang="fi-FI" sz="1800" dirty="0">
              <a:ea typeface="Roboto"/>
              <a:cs typeface="Calibri"/>
            </a:endParaRPr>
          </a:p>
          <a:p>
            <a:pPr marL="8001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400" dirty="0">
                <a:ea typeface="Roboto"/>
                <a:cs typeface="Calibri"/>
              </a:rPr>
              <a:t>Omat opintosuoritukseni</a:t>
            </a:r>
          </a:p>
          <a:p>
            <a:pPr marL="8001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500" dirty="0">
                <a:ea typeface="Roboto"/>
              </a:rPr>
              <a:t>Kirjaudu</a:t>
            </a:r>
            <a:r>
              <a:rPr lang="fi-FI" sz="1500" dirty="0">
                <a:effectLst/>
                <a:ea typeface="Roboto"/>
              </a:rPr>
              <a:t> </a:t>
            </a:r>
            <a:r>
              <a:rPr lang="fi-FI" sz="1500" dirty="0">
                <a:ea typeface="Roboto"/>
              </a:rPr>
              <a:t>pankkitunnuksilla. </a:t>
            </a:r>
            <a:endParaRPr lang="fi-FI" sz="1500" dirty="0"/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  <a:ea typeface="Roboto"/>
                <a:cs typeface="Calibri"/>
              </a:rPr>
              <a:t>Voit katsoa tietojasi.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  <a:ea typeface="Roboto"/>
                <a:cs typeface="Calibri"/>
              </a:rPr>
              <a:t>Voit </a:t>
            </a:r>
            <a:r>
              <a:rPr lang="fi-FI" sz="1800" dirty="0">
                <a:solidFill>
                  <a:schemeClr val="tx1"/>
                </a:solidFill>
                <a:ea typeface="Roboto"/>
              </a:rPr>
              <a:t>lähettää linkin opintosuorituksistasi esimerkiksi työnantajalle, kun haet töitä. </a:t>
            </a:r>
          </a:p>
          <a:p>
            <a:pPr marL="800100" lvl="1">
              <a:spcBef>
                <a:spcPts val="600"/>
              </a:spcBef>
              <a:spcAft>
                <a:spcPts val="600"/>
              </a:spcAft>
            </a:pPr>
            <a:r>
              <a:rPr lang="fi-FI" sz="1500" dirty="0">
                <a:solidFill>
                  <a:schemeClr val="tx1"/>
                </a:solidFill>
                <a:ea typeface="+mn-lt"/>
                <a:cs typeface="+mn-lt"/>
              </a:rPr>
              <a:t>Voit valita, mistä opintosuorituksista haluat antaa tiedon. </a:t>
            </a:r>
          </a:p>
          <a:p>
            <a:pPr marL="800100" lvl="1">
              <a:spcBef>
                <a:spcPts val="600"/>
              </a:spcBef>
              <a:spcAft>
                <a:spcPts val="600"/>
              </a:spcAft>
            </a:pPr>
            <a:r>
              <a:rPr lang="fi-FI" sz="1500" dirty="0">
                <a:solidFill>
                  <a:schemeClr val="tx1"/>
                </a:solidFill>
                <a:ea typeface="+mn-lt"/>
                <a:cs typeface="+mn-lt"/>
              </a:rPr>
              <a:t>Voit päättää, milloin työnantaja ei näe enää tietojasi.</a:t>
            </a:r>
            <a:endParaRPr lang="fi-FI" sz="1500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62970B82-0BAA-4A43-BC88-5BBB8539E88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4"/>
          <a:srcRect l="17158" r="3889" b="-6"/>
          <a:stretch/>
        </p:blipFill>
        <p:spPr>
          <a:xfrm>
            <a:off x="5834849" y="1433113"/>
            <a:ext cx="2547043" cy="3226199"/>
          </a:xfrm>
          <a:noFill/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528C4788-20B6-47F5-8C0D-C7B0628B9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4E98B0-D17C-48E8-9E02-C2EA1B6F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02EABB7-5277-9E4A-B79A-8E2432D706F2}" type="slidenum">
              <a:rPr lang="fi-FI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3347FC15-4BF0-6BA9-0F5B-95AE1CCDE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</p:spPr>
        <p:txBody>
          <a:bodyPr/>
          <a:lstStyle/>
          <a:p>
            <a:r>
              <a:rPr lang="fi-FI" dirty="0"/>
              <a:t>LV selko</a:t>
            </a:r>
          </a:p>
        </p:txBody>
      </p:sp>
    </p:spTree>
    <p:extLst>
      <p:ext uri="{BB962C8B-B14F-4D97-AF65-F5344CB8AC3E}">
        <p14:creationId xmlns:p14="http://schemas.microsoft.com/office/powerpoint/2010/main" val="2358283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29584A5D-B1E2-41D6-8888-82C3243DD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Osaamisen arviointi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DC2C2FE-9E63-4F88-B419-402723AB01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38BD0C2-ACEE-4AFD-9910-6FEAE086C43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787900"/>
            <a:ext cx="3086100" cy="176213"/>
          </a:xfr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8E82AA-7CF9-4648-AF23-6F153F6FFD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87900"/>
            <a:ext cx="239713" cy="176213"/>
          </a:xfrm>
        </p:spPr>
        <p:txBody>
          <a:bodyPr/>
          <a:lstStyle/>
          <a:p>
            <a:fld id="{E02EABB7-5277-9E4A-B79A-8E2432D706F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007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491E4A8-E90D-4251-BF1D-F82F01BB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84175"/>
            <a:ext cx="6352721" cy="865188"/>
          </a:xfrm>
        </p:spPr>
        <p:txBody>
          <a:bodyPr anchor="ctr">
            <a:normAutofit/>
          </a:bodyPr>
          <a:lstStyle/>
          <a:p>
            <a:r>
              <a:rPr lang="fi-FI"/>
              <a:t>Osaamisen arviointi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50F78B9-40C6-4430-9E09-9110A1383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9" y="1419225"/>
            <a:ext cx="5212889" cy="3240088"/>
          </a:xfrm>
        </p:spPr>
        <p:txBody>
          <a:bodyPr>
            <a:normAutofit fontScale="92500" lnSpcReduction="20000"/>
          </a:bodyPr>
          <a:lstStyle/>
          <a:p>
            <a:pPr marL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2000" dirty="0">
                <a:effectLst/>
              </a:rPr>
              <a:t>Arviointi perustuu aina kurssin tavoitteisiin ja arviointikriteereihin.</a:t>
            </a:r>
          </a:p>
          <a:p>
            <a:pPr marL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2000" dirty="0">
                <a:effectLst/>
              </a:rPr>
              <a:t>Kouluttaja kertoo osallistujille, mitkä ovat kurssin tavoitteet ja miten osaamista arvioidaan.</a:t>
            </a:r>
          </a:p>
          <a:p>
            <a:pPr marL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2000" dirty="0">
                <a:effectLst/>
              </a:rPr>
              <a:t>Kouluttaja antaa osallistujille tiedon arvioinnin tuloksesta. </a:t>
            </a:r>
          </a:p>
          <a:p>
            <a:pPr marL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2000" dirty="0">
                <a:effectLst/>
              </a:rPr>
              <a:t>Jos kouluttaja ei hyväksy suoritustasi, hän kertoo sinulle, miten voit täydentää suoritustasi.</a:t>
            </a:r>
          </a:p>
          <a:p>
            <a:pPr>
              <a:lnSpc>
                <a:spcPct val="110000"/>
              </a:lnSpc>
            </a:pPr>
            <a:endParaRPr lang="fi-FI" sz="2000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D1B062A-4D54-47F8-96C3-E1CDF4A6126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210300" y="1773238"/>
            <a:ext cx="2546350" cy="2546350"/>
          </a:xfrm>
          <a:noFill/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6DAF5300-A571-41D3-B434-7A452C630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A471EF15-236B-4B30-B67E-25C535956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</p:spPr>
        <p:txBody>
          <a:bodyPr/>
          <a:lstStyle/>
          <a:p>
            <a:pPr>
              <a:spcAft>
                <a:spcPts val="600"/>
              </a:spcAft>
            </a:pPr>
            <a:fld id="{E02EABB7-5277-9E4A-B79A-8E2432D706F2}" type="slidenum">
              <a:rPr lang="fi-FI" smtClean="0"/>
              <a:pPr>
                <a:spcAft>
                  <a:spcPts val="600"/>
                </a:spcAft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00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0720CC-8C5D-4EE6-94B0-3BE80219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Jos et ole tyytyväinen arviointiin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B6F746-4FF9-4A39-BF6D-D789CD659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fi-FI" sz="2200" b="0" i="0" dirty="0">
                <a:solidFill>
                  <a:srgbClr val="333333"/>
                </a:solidFill>
                <a:effectLst/>
              </a:rPr>
              <a:t>Jos et ole tyytyväinen arviointiin, sinulla on oikeus tehdä valitus asiasta.</a:t>
            </a:r>
          </a:p>
          <a:p>
            <a:pPr algn="l">
              <a:spcBef>
                <a:spcPts val="600"/>
              </a:spcBef>
            </a:pPr>
            <a:r>
              <a:rPr lang="fi-FI" sz="2200" b="0" i="0" dirty="0">
                <a:solidFill>
                  <a:srgbClr val="333333"/>
                </a:solidFill>
                <a:effectLst/>
              </a:rPr>
              <a:t>Tee valitus oppilaitoksen rehtorille 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i-FI" sz="2000" dirty="0">
                <a:solidFill>
                  <a:srgbClr val="A92720"/>
                </a:solidFill>
                <a:ea typeface="Roboto"/>
              </a:rPr>
              <a:t>katri.soder@tsl.fi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i-FI" sz="2200" b="0" i="0" dirty="0">
                <a:solidFill>
                  <a:srgbClr val="333333"/>
                </a:solidFill>
                <a:effectLst/>
              </a:rPr>
              <a:t> 2 kuukauden aikana siitä, 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 olet saanut arvioinnin.</a:t>
            </a:r>
          </a:p>
          <a:p>
            <a:pPr algn="l">
              <a:spcBef>
                <a:spcPts val="600"/>
              </a:spcBef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 et ole tyyt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yväinen uuteen ratkaisuun tai rehtorin päätökseen, s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inulla on oikeus vaatia muutosta aluehallintovirastolta.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Sinun täytyy vaatia oikaisua 14 päivän sisällä siitä, kun olet saanut tiedon päätöksestä.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9F1201-F21F-418D-BE9F-477BF8A8C9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0220D8-2A7A-4B5A-9E61-7C3855875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EABB7-5277-9E4A-B79A-8E2432D706F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98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FA9CC3-861F-4701-970B-5C40C045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Mikä on Koski-rekisteri?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9A3763-67C3-4B33-B71A-225568113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r>
              <a:rPr lang="fi-FI" dirty="0">
                <a:ea typeface="Roboto"/>
              </a:rPr>
              <a:t>Laissa säädetty rekisteri</a:t>
            </a:r>
          </a:p>
          <a:p>
            <a:pPr lvl="1"/>
            <a:r>
              <a:rPr lang="fi-FI" dirty="0">
                <a:ea typeface="Roboto"/>
              </a:rPr>
              <a:t>Suomen Opetushallituksen palvelu</a:t>
            </a:r>
          </a:p>
          <a:p>
            <a:r>
              <a:rPr lang="fi-FI" dirty="0">
                <a:ea typeface="Roboto"/>
              </a:rPr>
              <a:t>Siellä on tiedot opiskelijoiden opintosuorituksista eli </a:t>
            </a:r>
            <a:r>
              <a:rPr lang="fi-FI" b="1" dirty="0">
                <a:ea typeface="Roboto"/>
              </a:rPr>
              <a:t>kursseista</a:t>
            </a:r>
            <a:r>
              <a:rPr lang="fi-FI" dirty="0">
                <a:ea typeface="Roboto"/>
              </a:rPr>
              <a:t> ja </a:t>
            </a:r>
            <a:r>
              <a:rPr lang="fi-FI" b="1" dirty="0">
                <a:ea typeface="Roboto"/>
              </a:rPr>
              <a:t>tutkinnoista</a:t>
            </a:r>
            <a:r>
              <a:rPr lang="fi-FI" dirty="0">
                <a:ea typeface="Roboto"/>
              </a:rPr>
              <a:t>, esimerkiksi:</a:t>
            </a:r>
          </a:p>
          <a:p>
            <a:pPr lvl="2"/>
            <a:r>
              <a:rPr lang="fi-FI" dirty="0">
                <a:ea typeface="Roboto"/>
              </a:rPr>
              <a:t>peruskoulun päättötodistus</a:t>
            </a:r>
          </a:p>
          <a:p>
            <a:pPr lvl="2"/>
            <a:r>
              <a:rPr lang="fi-FI" dirty="0">
                <a:ea typeface="Roboto"/>
              </a:rPr>
              <a:t>ammattikoulun ja yliopiston tutkintotodistus</a:t>
            </a:r>
          </a:p>
          <a:p>
            <a:endParaRPr lang="fi-FI" dirty="0">
              <a:ea typeface="Roboto"/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2400" dirty="0">
              <a:cs typeface="Calibri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C11B39-4E5A-4E5D-B426-1AAA5A118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EABB7-5277-9E4A-B79A-8E2432D706F2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42195152-6ABE-41EE-E233-2D2564DF2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</p:spPr>
        <p:txBody>
          <a:bodyPr/>
          <a:lstStyle/>
          <a:p>
            <a:r>
              <a:rPr lang="fi-FI" dirty="0"/>
              <a:t>LV selko</a:t>
            </a:r>
          </a:p>
        </p:txBody>
      </p:sp>
    </p:spTree>
    <p:extLst>
      <p:ext uri="{BB962C8B-B14F-4D97-AF65-F5344CB8AC3E}">
        <p14:creationId xmlns:p14="http://schemas.microsoft.com/office/powerpoint/2010/main" val="245157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211B43-4228-4CE4-8B04-C71DC3AC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>
                <a:latin typeface="Rockwell"/>
                <a:ea typeface="Roboto"/>
              </a:rPr>
              <a:t>Mitä hyötyä siitä on sinulle, kun opintosuoritus tallennetaan rekisteriin? </a:t>
            </a:r>
            <a:endParaRPr lang="fi-FI" sz="240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4BEE9A0-0C87-43B1-B435-E98C129B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1" y="1419225"/>
            <a:ext cx="7771130" cy="2688054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i-FI" dirty="0"/>
              <a:t>Voit nähdä sinun kurssit ja tutkinnot </a:t>
            </a:r>
            <a:r>
              <a:rPr lang="fi-FI" b="1" dirty="0"/>
              <a:t>Oma opintopolku -nettisivulta </a:t>
            </a:r>
          </a:p>
          <a:p>
            <a:pPr lvl="1"/>
            <a:r>
              <a:rPr lang="fi-FI" dirty="0">
                <a:hlinkClick r:id="rId3"/>
              </a:rPr>
              <a:t>opintopolku.fi/oma-opintopolku</a:t>
            </a:r>
            <a:r>
              <a:rPr lang="fi-FI" dirty="0"/>
              <a:t> &gt; Omat opintosuoritukseni</a:t>
            </a:r>
          </a:p>
          <a:p>
            <a:pPr lvl="2"/>
            <a:r>
              <a:rPr lang="fi-FI" dirty="0"/>
              <a:t>Kirjautuminen </a:t>
            </a:r>
            <a:r>
              <a:rPr lang="fi-FI" b="1" dirty="0"/>
              <a:t>verkkopankkitunnuksilla</a:t>
            </a:r>
            <a:r>
              <a:rPr lang="fi-FI" dirty="0"/>
              <a:t>!</a:t>
            </a:r>
          </a:p>
          <a:p>
            <a:pPr lvl="2"/>
            <a:r>
              <a:rPr lang="fi-FI" dirty="0"/>
              <a:t>Oma opintopolku -nettisivulta voit katsoa</a:t>
            </a:r>
          </a:p>
          <a:p>
            <a:pPr marL="1200150" lvl="3" indent="-171450">
              <a:buFont typeface="Arial" panose="020B0604020202020204" pitchFamily="34" charset="0"/>
              <a:buChar char="•"/>
            </a:pPr>
            <a:r>
              <a:rPr lang="fi-FI" dirty="0"/>
              <a:t>sinun valmiit kurssit ja tutkinnot</a:t>
            </a:r>
          </a:p>
          <a:p>
            <a:pPr marL="1200150" lvl="3" indent="-171450">
              <a:buFont typeface="Arial" panose="020B0604020202020204" pitchFamily="34" charset="0"/>
              <a:buChar char="•"/>
            </a:pPr>
            <a:r>
              <a:rPr lang="fi-FI" dirty="0"/>
              <a:t>sinun hakemukset esim. ammattikouluun tai korkeakouluun.</a:t>
            </a:r>
          </a:p>
          <a:p>
            <a:pPr marL="1200150" lvl="3" indent="-171450">
              <a:buFont typeface="Arial" panose="020B0604020202020204" pitchFamily="34" charset="0"/>
              <a:buChar char="•"/>
            </a:pPr>
            <a:r>
              <a:rPr lang="fi-FI" dirty="0"/>
              <a:t>lapsesi todistukset, jos hän on alle 18-vuotias.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7FB83C-E0C9-4A8E-B802-8C56A1DCD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EABB7-5277-9E4A-B79A-8E2432D706F2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EC9EDB60-58BB-5F1F-BFCB-008EF6FC1C69}"/>
              </a:ext>
            </a:extLst>
          </p:cNvPr>
          <p:cNvSpPr/>
          <p:nvPr/>
        </p:nvSpPr>
        <p:spPr>
          <a:xfrm>
            <a:off x="755651" y="4107280"/>
            <a:ext cx="7771130" cy="680919"/>
          </a:xfrm>
          <a:prstGeom prst="roundRect">
            <a:avLst>
              <a:gd name="adj" fmla="val 99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fi-FI" sz="2000" b="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Opintosuoritus TSL:n kurssilta tallennetaan Koski-rekisteriin vain, </a:t>
            </a:r>
            <a:br>
              <a:rPr lang="fi-FI" sz="2000" b="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</a:br>
            <a:r>
              <a:rPr lang="fi-FI" sz="2000" b="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jos sinä annat luvan. 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3CB38F1A-F024-1B90-DECE-459BE8B9C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</p:spPr>
        <p:txBody>
          <a:bodyPr/>
          <a:lstStyle/>
          <a:p>
            <a:r>
              <a:rPr lang="fi-FI" dirty="0"/>
              <a:t>LV selko</a:t>
            </a:r>
          </a:p>
        </p:txBody>
      </p:sp>
    </p:spTree>
    <p:extLst>
      <p:ext uri="{BB962C8B-B14F-4D97-AF65-F5344CB8AC3E}">
        <p14:creationId xmlns:p14="http://schemas.microsoft.com/office/powerpoint/2010/main" val="238752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211B43-4228-4CE4-8B04-C71DC3AC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>
                <a:latin typeface="Rockwell"/>
                <a:ea typeface="Roboto"/>
              </a:rPr>
              <a:t>Mitä hyötyä siitä on sinulle, kun opintosuoritus tallennetaan rekisteriin? </a:t>
            </a:r>
            <a:endParaRPr lang="fi-FI" sz="240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4BEE9A0-0C87-43B1-B435-E98C129B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419225"/>
            <a:ext cx="8000999" cy="3270539"/>
          </a:xfrm>
        </p:spPr>
        <p:txBody>
          <a:bodyPr vert="horz" lIns="0" tIns="45720" rIns="91440" bIns="45720" rtlCol="0" anchor="t"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fi-FI" dirty="0"/>
              <a:t>On helpompi vertailla osaamista, jota olet saanut eri kursseilta.</a:t>
            </a:r>
          </a:p>
          <a:p>
            <a:pPr lvl="2">
              <a:spcBef>
                <a:spcPts val="600"/>
              </a:spcBef>
            </a:pPr>
            <a:r>
              <a:rPr lang="fi-FI" dirty="0"/>
              <a:t>Aikaisempi kurssi voidaan hyväksyä osaksi opintojasi (</a:t>
            </a:r>
            <a:r>
              <a:rPr lang="fi-FI" i="1" dirty="0"/>
              <a:t>hyväksiluku).</a:t>
            </a:r>
          </a:p>
          <a:p>
            <a:pPr>
              <a:spcBef>
                <a:spcPts val="600"/>
              </a:spcBef>
            </a:pPr>
            <a:r>
              <a:rPr lang="fi-FI" dirty="0"/>
              <a:t>Saat virallisen todistuksen osaamisestasi, ja todistus on tallessa rekisterissä.</a:t>
            </a:r>
          </a:p>
          <a:p>
            <a:pPr>
              <a:spcBef>
                <a:spcPts val="600"/>
              </a:spcBef>
            </a:pPr>
            <a:r>
              <a:rPr lang="fi-FI" dirty="0"/>
              <a:t>Ymmärrät paremmin omaa opintopolkuasi: tiedät, mitä olet oppinut.</a:t>
            </a:r>
          </a:p>
          <a:p>
            <a:pPr lvl="2">
              <a:spcBef>
                <a:spcPts val="600"/>
              </a:spcBef>
            </a:pPr>
            <a:r>
              <a:rPr lang="fi-FI" dirty="0">
                <a:ea typeface="Roboto"/>
              </a:rPr>
              <a:t>Osaat kuvailla osaamistasi esimerkiksi haastattelussa ja palkkaneuvottelussa.</a:t>
            </a:r>
          </a:p>
          <a:p>
            <a:pPr lvl="2">
              <a:spcBef>
                <a:spcPts val="600"/>
              </a:spcBef>
            </a:pPr>
            <a:r>
              <a:rPr lang="fi-FI" dirty="0"/>
              <a:t>Sinun on helpompi hakea töitä tai edetä urallasi. </a:t>
            </a:r>
          </a:p>
          <a:p>
            <a:pPr lvl="2">
              <a:spcBef>
                <a:spcPts val="600"/>
              </a:spcBef>
            </a:pPr>
            <a:r>
              <a:rPr lang="fi-FI" dirty="0"/>
              <a:t>Motivaatiosi opiskella kasvaa.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7FB83C-E0C9-4A8E-B802-8C56A1DCD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EABB7-5277-9E4A-B79A-8E2432D706F2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71D8BB60-5097-678B-53C1-FBA662B0F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</p:spPr>
        <p:txBody>
          <a:bodyPr/>
          <a:lstStyle/>
          <a:p>
            <a:r>
              <a:rPr lang="fi-FI" dirty="0"/>
              <a:t>LV selko</a:t>
            </a:r>
          </a:p>
        </p:txBody>
      </p:sp>
    </p:spTree>
    <p:extLst>
      <p:ext uri="{BB962C8B-B14F-4D97-AF65-F5344CB8AC3E}">
        <p14:creationId xmlns:p14="http://schemas.microsoft.com/office/powerpoint/2010/main" val="423003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x_81D6C933-5478-4070-BE4A-35E739C8A51C">
            <a:extLst>
              <a:ext uri="{FF2B5EF4-FFF2-40B4-BE49-F238E27FC236}">
                <a16:creationId xmlns:a16="http://schemas.microsoft.com/office/drawing/2014/main" id="{DEEAED06-4FEE-43A4-8990-A4FAD3F4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494" y="169240"/>
            <a:ext cx="6846606" cy="48439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n numeron paikkamerkki 5" hidden="1">
            <a:extLst>
              <a:ext uri="{FF2B5EF4-FFF2-40B4-BE49-F238E27FC236}">
                <a16:creationId xmlns:a16="http://schemas.microsoft.com/office/drawing/2014/main" id="{28ADC124-9EFD-4AAB-8C89-A6142C02F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02EABB7-5277-9E4A-B79A-8E2432D706F2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585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C9B77A-905E-436B-95C6-EA3AE54B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Opintosuorituksen tallentaminen rekisteriin (paikan päällä)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5CEB27-A220-9112-4A0C-D082B3378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fi-FI" dirty="0">
                <a:ea typeface="Roboto"/>
              </a:rPr>
              <a:t>Ota mukaan kurssille henkilöllisyystodistus. </a:t>
            </a:r>
          </a:p>
          <a:p>
            <a:pPr lvl="2">
              <a:spcBef>
                <a:spcPts val="600"/>
              </a:spcBef>
            </a:pPr>
            <a:r>
              <a:rPr lang="fi-FI" dirty="0">
                <a:ea typeface="Roboto"/>
              </a:rPr>
              <a:t>Kouluttaja tarkistaa henkilöllisyytesi kurssilla.</a:t>
            </a:r>
          </a:p>
          <a:p>
            <a:pPr>
              <a:spcBef>
                <a:spcPts val="600"/>
              </a:spcBef>
            </a:pPr>
            <a:r>
              <a:rPr lang="fi-FI" dirty="0">
                <a:ea typeface="Roboto"/>
              </a:rPr>
              <a:t>Allekirjoita suostumuslomake </a:t>
            </a:r>
            <a:r>
              <a:rPr lang="fi-FI" b="1" dirty="0">
                <a:ea typeface="Roboto"/>
              </a:rPr>
              <a:t>kurssin alussa, </a:t>
            </a:r>
            <a:r>
              <a:rPr lang="fi-FI" dirty="0">
                <a:ea typeface="Roboto"/>
              </a:rPr>
              <a:t>jos haluat, että opintosuorituksesi tallennetaan Koski-rekisteriin.</a:t>
            </a:r>
          </a:p>
          <a:p>
            <a:pPr lvl="2">
              <a:spcBef>
                <a:spcPts val="600"/>
              </a:spcBef>
            </a:pPr>
            <a:r>
              <a:rPr lang="fi-FI" dirty="0">
                <a:ea typeface="Roboto"/>
              </a:rPr>
              <a:t>Kirjoita lomakkeelle oma henkilötunnuksesi ja allekirjoitus.</a:t>
            </a:r>
          </a:p>
          <a:p>
            <a:pPr lvl="2">
              <a:spcBef>
                <a:spcPts val="600"/>
              </a:spcBef>
            </a:pPr>
            <a:r>
              <a:rPr lang="fi-FI" dirty="0">
                <a:ea typeface="Roboto"/>
              </a:rPr>
              <a:t>Suostumuslomake täytyy allekirjoittaa kurssin alussa. Sitä ei voi tehdä myöhemmin. </a:t>
            </a:r>
          </a:p>
          <a:p>
            <a:pPr>
              <a:spcBef>
                <a:spcPts val="600"/>
              </a:spcBef>
            </a:pPr>
            <a:r>
              <a:rPr lang="fi-FI" dirty="0">
                <a:ea typeface="Roboto"/>
              </a:rPr>
              <a:t>Jos </a:t>
            </a:r>
            <a:r>
              <a:rPr lang="fi-FI" b="1" dirty="0">
                <a:ea typeface="Roboto"/>
              </a:rPr>
              <a:t>et halua</a:t>
            </a:r>
            <a:r>
              <a:rPr lang="fi-FI" dirty="0">
                <a:ea typeface="Roboto"/>
              </a:rPr>
              <a:t>, että tietosi tallennetaan Koski-rekisteriin, voit olla mukana kurssilla. Sinä saat todistuksen kurssista, mutta sitä ei tallenneta rekisteriin.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80DFC80B-D200-1143-F46E-40D7621B3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</p:spPr>
        <p:txBody>
          <a:bodyPr/>
          <a:lstStyle/>
          <a:p>
            <a:r>
              <a:rPr lang="fi-FI" dirty="0"/>
              <a:t>LV selko</a:t>
            </a:r>
          </a:p>
        </p:txBody>
      </p:sp>
    </p:spTree>
    <p:extLst>
      <p:ext uri="{BB962C8B-B14F-4D97-AF65-F5344CB8AC3E}">
        <p14:creationId xmlns:p14="http://schemas.microsoft.com/office/powerpoint/2010/main" val="354241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C9B77A-905E-436B-95C6-EA3AE54B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Opintosuorituksen tallentaminen rekisteriin (verkossa)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5CEB27-A220-9112-4A0C-D082B3378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fi-FI" b="1" dirty="0">
                <a:ea typeface="Roboto"/>
              </a:rPr>
              <a:t>Allekirjoita sähköinen suostumuslomake kurssin alussa, </a:t>
            </a:r>
            <a:r>
              <a:rPr lang="fi-FI" dirty="0">
                <a:ea typeface="Roboto"/>
              </a:rPr>
              <a:t>jos haluat, että opintosuorituksesi tallennetaan Koski-rekisteriin.</a:t>
            </a:r>
          </a:p>
          <a:p>
            <a:pPr lvl="2">
              <a:spcBef>
                <a:spcPts val="600"/>
              </a:spcBef>
            </a:pPr>
            <a:r>
              <a:rPr lang="fi-FI" dirty="0">
                <a:ea typeface="Roboto"/>
              </a:rPr>
              <a:t>Suostumuslomake täytyy allekirjoittaa kurssin alussa. Sitä ei voi tehdä myöhemmin.</a:t>
            </a:r>
          </a:p>
          <a:p>
            <a:pPr>
              <a:spcBef>
                <a:spcPts val="600"/>
              </a:spcBef>
            </a:pPr>
            <a:r>
              <a:rPr lang="fi-FI" dirty="0">
                <a:ea typeface="Roboto"/>
              </a:rPr>
              <a:t>Sähköinen lomake allekirjoitetaan </a:t>
            </a:r>
            <a:r>
              <a:rPr lang="fi-FI" b="1" dirty="0">
                <a:ea typeface="Roboto"/>
              </a:rPr>
              <a:t>pankkitunnuksilla</a:t>
            </a:r>
            <a:r>
              <a:rPr lang="fi-FI" dirty="0">
                <a:ea typeface="Roboto"/>
              </a:rPr>
              <a:t>.</a:t>
            </a:r>
          </a:p>
          <a:p>
            <a:pPr lvl="2">
              <a:spcBef>
                <a:spcPts val="600"/>
              </a:spcBef>
            </a:pPr>
            <a:r>
              <a:rPr lang="fi-FI" dirty="0">
                <a:ea typeface="Roboto"/>
              </a:rPr>
              <a:t>Linkki sähköpostissa </a:t>
            </a:r>
          </a:p>
          <a:p>
            <a:pPr>
              <a:spcBef>
                <a:spcPts val="600"/>
              </a:spcBef>
            </a:pPr>
            <a:r>
              <a:rPr lang="fi-FI" dirty="0">
                <a:ea typeface="Roboto"/>
              </a:rPr>
              <a:t>Jos </a:t>
            </a:r>
            <a:r>
              <a:rPr lang="fi-FI" b="1" dirty="0">
                <a:ea typeface="Roboto"/>
              </a:rPr>
              <a:t>et</a:t>
            </a:r>
            <a:r>
              <a:rPr lang="fi-FI" dirty="0">
                <a:ea typeface="Roboto"/>
              </a:rPr>
              <a:t> </a:t>
            </a:r>
            <a:r>
              <a:rPr lang="fi-FI" b="1" dirty="0">
                <a:ea typeface="Roboto"/>
              </a:rPr>
              <a:t>halua</a:t>
            </a:r>
            <a:r>
              <a:rPr lang="fi-FI" dirty="0">
                <a:ea typeface="Roboto"/>
              </a:rPr>
              <a:t>, että opintosuorituksesi tallennetaan Koski-rekisteriin, voit olla mukana kurssilla. </a:t>
            </a:r>
          </a:p>
          <a:p>
            <a:pPr lvl="2">
              <a:spcBef>
                <a:spcPts val="600"/>
              </a:spcBef>
            </a:pPr>
            <a:r>
              <a:rPr lang="fi-FI" dirty="0">
                <a:ea typeface="Roboto"/>
              </a:rPr>
              <a:t>Sinä saat todistuksen kurssista, mutta sitä ei tallenneta rekisteriin.</a:t>
            </a:r>
          </a:p>
          <a:p>
            <a:endParaRPr lang="fi-FI" dirty="0">
              <a:ea typeface="Roboto"/>
            </a:endParaRPr>
          </a:p>
          <a:p>
            <a:endParaRPr lang="fi-FI" dirty="0">
              <a:ea typeface="Roboto"/>
            </a:endParaRPr>
          </a:p>
          <a:p>
            <a:endParaRPr lang="fi-FI" dirty="0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80DFC80B-D200-1143-F46E-40D7621B3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</p:spPr>
        <p:txBody>
          <a:bodyPr/>
          <a:lstStyle/>
          <a:p>
            <a:r>
              <a:rPr lang="fi-FI" dirty="0"/>
              <a:t>LV selko</a:t>
            </a:r>
          </a:p>
        </p:txBody>
      </p:sp>
    </p:spTree>
    <p:extLst>
      <p:ext uri="{BB962C8B-B14F-4D97-AF65-F5344CB8AC3E}">
        <p14:creationId xmlns:p14="http://schemas.microsoft.com/office/powerpoint/2010/main" val="374641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C9B77A-905E-436B-95C6-EA3AE54B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Opintosuorituksen tallentaminen rekisteriin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5CEB27-A220-9112-4A0C-D082B3378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fi-FI" dirty="0">
                <a:solidFill>
                  <a:schemeClr val="tx1"/>
                </a:solidFill>
                <a:ea typeface="Roboto"/>
              </a:rPr>
              <a:t>Kurssin lopussa kouluttaja arvioi, osaatko sinä kurssin asiat.</a:t>
            </a:r>
          </a:p>
          <a:p>
            <a:r>
              <a:rPr lang="fi-FI" dirty="0">
                <a:solidFill>
                  <a:schemeClr val="tx1"/>
                </a:solidFill>
                <a:ea typeface="Roboto"/>
              </a:rPr>
              <a:t>Sitten kouluttaja tallentaa hyväksytyn suorituksen rekisteriin.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  <a:ea typeface="Roboto"/>
            </a:endParaRPr>
          </a:p>
          <a:p>
            <a:r>
              <a:rPr lang="fi-FI" dirty="0">
                <a:ea typeface="Roboto"/>
              </a:rPr>
              <a:t>Kouluttaja </a:t>
            </a:r>
            <a:r>
              <a:rPr lang="fi-FI" b="1" dirty="0">
                <a:ea typeface="Roboto"/>
              </a:rPr>
              <a:t>hyväksyy</a:t>
            </a:r>
            <a:r>
              <a:rPr lang="fi-FI" dirty="0">
                <a:ea typeface="Roboto"/>
              </a:rPr>
              <a:t> tai </a:t>
            </a:r>
            <a:r>
              <a:rPr lang="fi-FI" b="1" dirty="0">
                <a:ea typeface="Roboto"/>
              </a:rPr>
              <a:t>hylkää</a:t>
            </a:r>
            <a:r>
              <a:rPr lang="fi-FI" dirty="0">
                <a:ea typeface="Roboto"/>
              </a:rPr>
              <a:t> opintosuorituksen. 	</a:t>
            </a:r>
          </a:p>
          <a:p>
            <a:pPr lvl="2"/>
            <a:r>
              <a:rPr lang="fi-FI" dirty="0">
                <a:ea typeface="Roboto"/>
              </a:rPr>
              <a:t>rekisterissä näkyy vain hyväksytyt kurssit ja tutkinnot!</a:t>
            </a:r>
          </a:p>
          <a:p>
            <a:endParaRPr lang="fi-FI" dirty="0">
              <a:ea typeface="Roboto"/>
            </a:endParaRPr>
          </a:p>
          <a:p>
            <a:endParaRPr lang="fi-FI" dirty="0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B131CBC-87C0-85A5-A17D-6B58C80D1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</p:spPr>
        <p:txBody>
          <a:bodyPr/>
          <a:lstStyle/>
          <a:p>
            <a:r>
              <a:rPr lang="fi-FI" dirty="0"/>
              <a:t>LV selko</a:t>
            </a:r>
          </a:p>
        </p:txBody>
      </p:sp>
    </p:spTree>
    <p:extLst>
      <p:ext uri="{BB962C8B-B14F-4D97-AF65-F5344CB8AC3E}">
        <p14:creationId xmlns:p14="http://schemas.microsoft.com/office/powerpoint/2010/main" val="375408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51A296-CD27-4307-94EF-981E34EB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84175"/>
            <a:ext cx="6352721" cy="865188"/>
          </a:xfrm>
        </p:spPr>
        <p:txBody>
          <a:bodyPr anchor="ctr">
            <a:normAutofit/>
          </a:bodyPr>
          <a:lstStyle/>
          <a:p>
            <a:r>
              <a:rPr lang="fi-FI" sz="2100" dirty="0">
                <a:effectLst/>
              </a:rPr>
              <a:t>TSL tallentaa Koski-rekisteriin </a:t>
            </a:r>
            <a:r>
              <a:rPr lang="fi-FI" sz="2100" dirty="0"/>
              <a:t>seuraavat tiedot:</a:t>
            </a:r>
          </a:p>
        </p:txBody>
      </p:sp>
      <p:pic>
        <p:nvPicPr>
          <p:cNvPr id="14" name="Sisällön paikkamerkki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030B90D-C7B0-49B9-B2A1-9DFA845C5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8105" y="1419225"/>
            <a:ext cx="3240088" cy="3240088"/>
          </a:xfr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C8712D-8EFF-45F7-89AB-B0B365AB91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6824" y="1419225"/>
            <a:ext cx="3805989" cy="3240088"/>
          </a:xfrm>
        </p:spPr>
        <p:txBody>
          <a:bodyPr vert="horz" lIns="0" tIns="45720" rIns="91440" bIns="45720" rtlCol="0" anchor="t">
            <a:normAutofit fontScale="92500" lnSpcReduction="10000"/>
          </a:bodyPr>
          <a:lstStyle/>
          <a:p>
            <a:pPr marL="457200"/>
            <a:r>
              <a:rPr lang="fi-FI" sz="2200" dirty="0">
                <a:solidFill>
                  <a:schemeClr val="tx1"/>
                </a:solidFill>
                <a:ea typeface="Roboto"/>
                <a:cs typeface="Calibri"/>
              </a:rPr>
              <a:t>Nimi </a:t>
            </a:r>
          </a:p>
          <a:p>
            <a:pPr marL="457200"/>
            <a:r>
              <a:rPr lang="fi-FI" sz="2200" dirty="0">
                <a:solidFill>
                  <a:schemeClr val="tx1"/>
                </a:solidFill>
                <a:ea typeface="Roboto"/>
                <a:cs typeface="Calibri"/>
              </a:rPr>
              <a:t>Henkilötunnus </a:t>
            </a:r>
            <a:endParaRPr lang="fi-FI" sz="2200" dirty="0">
              <a:solidFill>
                <a:schemeClr val="tx1"/>
              </a:solidFill>
              <a:ea typeface="Roboto"/>
            </a:endParaRPr>
          </a:p>
          <a:p>
            <a:pPr marL="457200"/>
            <a:r>
              <a:rPr lang="fi-FI" sz="2200" dirty="0">
                <a:effectLst/>
                <a:ea typeface="Roboto"/>
              </a:rPr>
              <a:t>Kurssin nimi </a:t>
            </a:r>
          </a:p>
          <a:p>
            <a:pPr marL="457200"/>
            <a:r>
              <a:rPr lang="fi-FI" sz="2200" dirty="0">
                <a:ea typeface="Roboto"/>
              </a:rPr>
              <a:t>Kurssin laajuus</a:t>
            </a:r>
          </a:p>
          <a:p>
            <a:pPr marL="800100" lvl="1"/>
            <a:r>
              <a:rPr lang="fi-FI" sz="1800" dirty="0">
                <a:ea typeface="Roboto"/>
              </a:rPr>
              <a:t>kuinka monta opintopistettä tai tuntia</a:t>
            </a:r>
            <a:endParaRPr lang="fi-FI" sz="1800" dirty="0"/>
          </a:p>
          <a:p>
            <a:pPr marL="457200"/>
            <a:r>
              <a:rPr lang="fi-FI" sz="2200" dirty="0">
                <a:effectLst/>
              </a:rPr>
              <a:t>Kurssin päättymispäivä</a:t>
            </a:r>
          </a:p>
          <a:p>
            <a:pPr marL="457200"/>
            <a:r>
              <a:rPr lang="fi-FI" sz="2200" dirty="0">
                <a:solidFill>
                  <a:schemeClr val="tx1"/>
                </a:solidFill>
                <a:effectLst/>
                <a:ea typeface="Roboto"/>
              </a:rPr>
              <a:t>Osaamisen arviointi: hyväksytty vai hylätty.</a:t>
            </a:r>
          </a:p>
          <a:p>
            <a:pPr marL="457200"/>
            <a:endParaRPr lang="fi-FI" dirty="0">
              <a:solidFill>
                <a:schemeClr val="tx1"/>
              </a:solidFill>
              <a:effectLst/>
            </a:endParaRPr>
          </a:p>
          <a:p>
            <a:pPr marL="171450" indent="0">
              <a:buNone/>
            </a:pPr>
            <a:endParaRPr lang="fi-FI" dirty="0"/>
          </a:p>
          <a:p>
            <a:pPr marL="457200">
              <a:spcAft>
                <a:spcPts val="800"/>
              </a:spcAft>
            </a:pPr>
            <a:endParaRPr lang="fi-FI" dirty="0">
              <a:effectLst/>
            </a:endParaRPr>
          </a:p>
          <a:p>
            <a:endParaRPr lang="fi-FI" dirty="0"/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4B5C3A4E-5682-4E0B-80D0-DA1C5D1B3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EA5650D-4316-44FC-9DE0-6B9E92056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02EABB7-5277-9E4A-B79A-8E2432D706F2}" type="slidenum">
              <a:rPr lang="fi-FI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40CDCA-F242-917E-450B-4B252ED8C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</p:spPr>
        <p:txBody>
          <a:bodyPr/>
          <a:lstStyle/>
          <a:p>
            <a:r>
              <a:rPr lang="fi-FI" dirty="0"/>
              <a:t>LV selko</a:t>
            </a:r>
          </a:p>
        </p:txBody>
      </p:sp>
    </p:spTree>
    <p:extLst>
      <p:ext uri="{BB962C8B-B14F-4D97-AF65-F5344CB8AC3E}">
        <p14:creationId xmlns:p14="http://schemas.microsoft.com/office/powerpoint/2010/main" val="1443976935"/>
      </p:ext>
    </p:extLst>
  </p:cSld>
  <p:clrMapOvr>
    <a:masterClrMapping/>
  </p:clrMapOvr>
</p:sld>
</file>

<file path=ppt/theme/theme1.xml><?xml version="1.0" encoding="utf-8"?>
<a:theme xmlns:a="http://schemas.openxmlformats.org/drawingml/2006/main" name="TSL teema">
  <a:themeElements>
    <a:clrScheme name="TSL-pp-värit-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52720"/>
      </a:accent1>
      <a:accent2>
        <a:srgbClr val="EB5F30"/>
      </a:accent2>
      <a:accent3>
        <a:srgbClr val="F7A702"/>
      </a:accent3>
      <a:accent4>
        <a:srgbClr val="70B02C"/>
      </a:accent4>
      <a:accent5>
        <a:srgbClr val="5B9BBA"/>
      </a:accent5>
      <a:accent6>
        <a:srgbClr val="B5AD47"/>
      </a:accent6>
      <a:hlink>
        <a:srgbClr val="A92720"/>
      </a:hlink>
      <a:folHlink>
        <a:srgbClr val="A92720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L teema" id="{D27C29E8-521C-4F97-9FA4-080928924468}" vid="{B5F5646A-BC97-4FDF-A2BB-28158FF6EF7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TSL teema</Template>
  <TotalTime>267</TotalTime>
  <Words>893</Words>
  <Application>Microsoft Office PowerPoint</Application>
  <PresentationFormat>Näytössä katseltava esitys (16:9)</PresentationFormat>
  <Paragraphs>224</Paragraphs>
  <Slides>17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Arial</vt:lpstr>
      <vt:lpstr>Calibri</vt:lpstr>
      <vt:lpstr>Rockwell</vt:lpstr>
      <vt:lpstr>Segoe UI</vt:lpstr>
      <vt:lpstr>Verdana</vt:lpstr>
      <vt:lpstr>Wingdings</vt:lpstr>
      <vt:lpstr>TSL teema</vt:lpstr>
      <vt:lpstr>Tietoa Koski-rekisteristä opiskelijalle </vt:lpstr>
      <vt:lpstr>Mikä on Koski-rekisteri?</vt:lpstr>
      <vt:lpstr>Mitä hyötyä siitä on sinulle, kun opintosuoritus tallennetaan rekisteriin? </vt:lpstr>
      <vt:lpstr>Mitä hyötyä siitä on sinulle, kun opintosuoritus tallennetaan rekisteriin? </vt:lpstr>
      <vt:lpstr>PowerPoint-esitys</vt:lpstr>
      <vt:lpstr>Opintosuorituksen tallentaminen rekisteriin (paikan päällä)</vt:lpstr>
      <vt:lpstr>Opintosuorituksen tallentaminen rekisteriin (verkossa)</vt:lpstr>
      <vt:lpstr>Opintosuorituksen tallentaminen rekisteriin</vt:lpstr>
      <vt:lpstr>TSL tallentaa Koski-rekisteriin seuraavat tiedot:</vt:lpstr>
      <vt:lpstr>Opetushallitus tallentaa seuraavat tiedot:</vt:lpstr>
      <vt:lpstr>Kuka näkee tietosi?</vt:lpstr>
      <vt:lpstr>Miten voit perua suostumuksesi?</vt:lpstr>
      <vt:lpstr>Suostumuslomakkeen tallentaminen</vt:lpstr>
      <vt:lpstr>Voit katsoa omia tietojasi Oma opintopolku -nettisivulla</vt:lpstr>
      <vt:lpstr>Osaamisen arviointi</vt:lpstr>
      <vt:lpstr>Osaamisen arviointi</vt:lpstr>
      <vt:lpstr>Jos et ole tyytyväinen arviointiin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Koski-tietovaranto</dc:title>
  <dc:creator>Katri Söder</dc:creator>
  <cp:lastModifiedBy>Maarit Palen</cp:lastModifiedBy>
  <cp:revision>9</cp:revision>
  <dcterms:created xsi:type="dcterms:W3CDTF">2021-06-09T08:38:44Z</dcterms:created>
  <dcterms:modified xsi:type="dcterms:W3CDTF">2023-01-30T13:37:11Z</dcterms:modified>
</cp:coreProperties>
</file>